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4"/>
  </p:notesMasterIdLst>
  <p:sldIdLst>
    <p:sldId id="257" r:id="rId2"/>
    <p:sldId id="266" r:id="rId3"/>
    <p:sldId id="268" r:id="rId4"/>
    <p:sldId id="267" r:id="rId5"/>
    <p:sldId id="258" r:id="rId6"/>
    <p:sldId id="270" r:id="rId7"/>
    <p:sldId id="271" r:id="rId8"/>
    <p:sldId id="272" r:id="rId9"/>
    <p:sldId id="274" r:id="rId10"/>
    <p:sldId id="273" r:id="rId11"/>
    <p:sldId id="269" r:id="rId12"/>
    <p:sldId id="265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08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arah Sweeney" initials="SS" lastIdx="1" clrIdx="0">
    <p:extLst/>
  </p:cmAuthor>
  <p:cmAuthor id="2" name="Sarah Sweeney" initials="SS [2]" lastIdx="1" clrIdx="1">
    <p:extLst/>
  </p:cmAuthor>
  <p:cmAuthor id="3" name="Sarah Sweeney" initials="SS [3]" lastIdx="1" clrIdx="2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374B"/>
    <a:srgbClr val="236FC7"/>
    <a:srgbClr val="E8EE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123" autoAdjust="0"/>
    <p:restoredTop sz="94904"/>
  </p:normalViewPr>
  <p:slideViewPr>
    <p:cSldViewPr snapToGrid="0" snapToObjects="1">
      <p:cViewPr varScale="1">
        <p:scale>
          <a:sx n="89" d="100"/>
          <a:sy n="89" d="100"/>
        </p:scale>
        <p:origin x="168" y="368"/>
      </p:cViewPr>
      <p:guideLst>
        <p:guide orient="horz" pos="1008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commentAuthors" Target="commentAuthors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" dt="2016-05-18T17:50:52.144" idx="1">
    <p:pos x="10" y="10"/>
    <p:text>Change to "Landis Postcards Through the Decades"</p:text>
    <p:extLst>
      <p:ext uri="{C676402C-5697-4E1C-873F-D02D1690AC5C}">
        <p15:threadingInfo xmlns:p15="http://schemas.microsoft.com/office/powerpoint/2012/main" timeZoneBias="240"/>
      </p:ext>
    </p:extLst>
  </p:cm>
</p:cmLst>
</file>

<file path=ppt/media/image1.png>
</file>

<file path=ppt/media/image10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ECFEF1-2E88-E646-A99D-93EC0DB2D22C}" type="datetimeFigureOut">
              <a:rPr lang="en-US" smtClean="0"/>
              <a:t>5/20/16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827EB0-AEEB-C744-BAD0-812E2F8A9F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6155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D14C87-DF6A-634A-AD3D-CAB6EA4C158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0729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D14C87-DF6A-634A-AD3D-CAB6EA4C158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858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D14C87-DF6A-634A-AD3D-CAB6EA4C158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0729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2E0D9-C4C6-B144-92E9-4E0D31DDAA26}" type="datetimeFigureOut">
              <a:rPr lang="en-US" smtClean="0"/>
              <a:t>5/20/16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8381B-89B2-9C4C-B480-A2B2AA87C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9086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2E0D9-C4C6-B144-92E9-4E0D31DDAA26}" type="datetimeFigureOut">
              <a:rPr lang="en-US" smtClean="0"/>
              <a:t>5/20/16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8381B-89B2-9C4C-B480-A2B2AA87C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6455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2E0D9-C4C6-B144-92E9-4E0D31DDAA26}" type="datetimeFigureOut">
              <a:rPr lang="en-US" smtClean="0"/>
              <a:t>5/20/16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8381B-89B2-9C4C-B480-A2B2AA87C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5396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2E0D9-C4C6-B144-92E9-4E0D31DDAA26}" type="datetimeFigureOut">
              <a:rPr lang="en-US" smtClean="0"/>
              <a:t>5/20/16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8381B-89B2-9C4C-B480-A2B2AA87C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8828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2E0D9-C4C6-B144-92E9-4E0D31DDAA26}" type="datetimeFigureOut">
              <a:rPr lang="en-US" smtClean="0"/>
              <a:t>5/20/16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8381B-89B2-9C4C-B480-A2B2AA87C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5581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2E0D9-C4C6-B144-92E9-4E0D31DDAA26}" type="datetimeFigureOut">
              <a:rPr lang="en-US" smtClean="0"/>
              <a:t>5/20/16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8381B-89B2-9C4C-B480-A2B2AA87C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956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2E0D9-C4C6-B144-92E9-4E0D31DDAA26}" type="datetimeFigureOut">
              <a:rPr lang="en-US" smtClean="0"/>
              <a:t>5/20/16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8381B-89B2-9C4C-B480-A2B2AA87C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4699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2E0D9-C4C6-B144-92E9-4E0D31DDAA26}" type="datetimeFigureOut">
              <a:rPr lang="en-US" smtClean="0"/>
              <a:t>5/20/16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8381B-89B2-9C4C-B480-A2B2AA87C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7754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2E0D9-C4C6-B144-92E9-4E0D31DDAA26}" type="datetimeFigureOut">
              <a:rPr lang="en-US" smtClean="0"/>
              <a:t>5/20/16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8381B-89B2-9C4C-B480-A2B2AA87C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5427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2E0D9-C4C6-B144-92E9-4E0D31DDAA26}" type="datetimeFigureOut">
              <a:rPr lang="en-US" smtClean="0"/>
              <a:t>5/20/16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8381B-89B2-9C4C-B480-A2B2AA87C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355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2E0D9-C4C6-B144-92E9-4E0D31DDAA26}" type="datetimeFigureOut">
              <a:rPr lang="en-US" smtClean="0"/>
              <a:t>5/20/16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8381B-89B2-9C4C-B480-A2B2AA87C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9418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E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52E0D9-C4C6-B144-92E9-4E0D31DDAA26}" type="datetimeFigureOut">
              <a:rPr lang="en-US" smtClean="0"/>
              <a:t>5/20/16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28381B-89B2-9C4C-B480-A2B2AA87C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5715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arader.library.northeastern.edu/" TargetMode="External"/><Relationship Id="rId4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comments" Target="../comments/commen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-104504" y="5916287"/>
            <a:ext cx="6218555" cy="941713"/>
          </a:xfrm>
          <a:prstGeom prst="rect">
            <a:avLst/>
          </a:prstGeom>
          <a:noFill/>
          <a:ln>
            <a:noFill/>
          </a:ln>
        </p:spPr>
        <p:txBody>
          <a:bodyPr wrap="square" lIns="329104" tIns="164551" rIns="329104" bIns="164551" numCol="1" rtlCol="0" anchor="ctr">
            <a:spAutoFit/>
          </a:bodyPr>
          <a:lstStyle/>
          <a:p>
            <a:pPr>
              <a:lnSpc>
                <a:spcPct val="110000"/>
              </a:lnSpc>
            </a:pPr>
            <a:r>
              <a:rPr lang="en-US" sz="3600" dirty="0" smtClean="0">
                <a:solidFill>
                  <a:srgbClr val="26374B"/>
                </a:solidFill>
                <a:latin typeface="Gotham Book"/>
                <a:cs typeface="Gotham Book"/>
              </a:rPr>
              <a:t>The DRS Project Toolkit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641093" y="374338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602942" y="5848195"/>
            <a:ext cx="3772646" cy="1039689"/>
          </a:xfrm>
          <a:prstGeom prst="rect">
            <a:avLst/>
          </a:prstGeom>
          <a:noFill/>
          <a:ln>
            <a:noFill/>
          </a:ln>
        </p:spPr>
        <p:txBody>
          <a:bodyPr wrap="square" lIns="329104" tIns="164551" rIns="329104" bIns="164551" numCol="1" rtlCol="0" anchor="ctr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US" sz="1400" dirty="0" smtClean="0">
                <a:solidFill>
                  <a:srgbClr val="26374B"/>
                </a:solidFill>
                <a:latin typeface="Gotham Book"/>
                <a:cs typeface="Gotham Book"/>
              </a:rPr>
              <a:t>Sarah Sweeney</a:t>
            </a:r>
          </a:p>
          <a:p>
            <a:pPr algn="r">
              <a:lnSpc>
                <a:spcPct val="110000"/>
              </a:lnSpc>
            </a:pPr>
            <a:r>
              <a:rPr lang="en-US" sz="1400" dirty="0" smtClean="0">
                <a:solidFill>
                  <a:srgbClr val="26374B"/>
                </a:solidFill>
                <a:latin typeface="Gotham Book"/>
                <a:cs typeface="Gotham Book"/>
              </a:rPr>
              <a:t>Digital Repository Manager</a:t>
            </a:r>
          </a:p>
          <a:p>
            <a:pPr algn="r">
              <a:lnSpc>
                <a:spcPct val="110000"/>
              </a:lnSpc>
            </a:pPr>
            <a:r>
              <a:rPr lang="en-US" sz="1400" dirty="0" smtClean="0">
                <a:solidFill>
                  <a:srgbClr val="26374B"/>
                </a:solidFill>
                <a:latin typeface="Gotham Book"/>
                <a:cs typeface="Gotham Book"/>
              </a:rPr>
              <a:t>Northeastern University Libraries</a:t>
            </a:r>
            <a:endParaRPr lang="en-US" sz="1400" dirty="0">
              <a:solidFill>
                <a:srgbClr val="26374B"/>
              </a:solidFill>
              <a:latin typeface="Gotham Book"/>
              <a:cs typeface="Gotham Book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4036" y="240855"/>
            <a:ext cx="6650699" cy="5591351"/>
          </a:xfrm>
          <a:prstGeom prst="rect">
            <a:avLst/>
          </a:prstGeom>
          <a:ln w="12700">
            <a:solidFill>
              <a:srgbClr val="26374B"/>
            </a:solidFill>
          </a:ln>
        </p:spPr>
      </p:pic>
    </p:spTree>
    <p:extLst>
      <p:ext uri="{BB962C8B-B14F-4D97-AF65-F5344CB8AC3E}">
        <p14:creationId xmlns:p14="http://schemas.microsoft.com/office/powerpoint/2010/main" val="2255721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26374B"/>
                </a:solidFill>
              </a:rPr>
              <a:t>Map</a:t>
            </a:r>
            <a:endParaRPr lang="en-US" dirty="0">
              <a:solidFill>
                <a:srgbClr val="26374B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59" y="1195248"/>
            <a:ext cx="6966028" cy="5453746"/>
          </a:xfrm>
          <a:ln w="12700">
            <a:solidFill>
              <a:srgbClr val="26374B"/>
            </a:solidFill>
          </a:ln>
        </p:spPr>
      </p:pic>
    </p:spTree>
    <p:extLst>
      <p:ext uri="{BB962C8B-B14F-4D97-AF65-F5344CB8AC3E}">
        <p14:creationId xmlns:p14="http://schemas.microsoft.com/office/powerpoint/2010/main" val="871849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26374B"/>
                </a:solidFill>
              </a:rPr>
              <a:t>Sites</a:t>
            </a:r>
            <a:endParaRPr lang="en-US" dirty="0">
              <a:solidFill>
                <a:srgbClr val="26374B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384300"/>
            <a:ext cx="8686800" cy="2857500"/>
          </a:xfrm>
          <a:noFill/>
          <a:ln w="28575">
            <a:solidFill>
              <a:srgbClr val="236FC7"/>
            </a:solidFill>
            <a:prstDash val="dash"/>
          </a:ln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US" b="1" dirty="0">
                <a:solidFill>
                  <a:srgbClr val="26374B"/>
                </a:solidFill>
              </a:rPr>
              <a:t>Live </a:t>
            </a:r>
            <a:r>
              <a:rPr lang="en-US" b="1" dirty="0" smtClean="0">
                <a:solidFill>
                  <a:srgbClr val="26374B"/>
                </a:solidFill>
              </a:rPr>
              <a:t>Sites</a:t>
            </a:r>
          </a:p>
          <a:p>
            <a:pPr marL="0" indent="0" algn="ctr">
              <a:buNone/>
            </a:pPr>
            <a:r>
              <a:rPr lang="en-US" b="1" dirty="0" smtClean="0">
                <a:solidFill>
                  <a:srgbClr val="236FC7"/>
                </a:solidFill>
              </a:rPr>
              <a:t>http</a:t>
            </a:r>
            <a:r>
              <a:rPr lang="en-US" b="1" dirty="0">
                <a:solidFill>
                  <a:srgbClr val="236FC7"/>
                </a:solidFill>
              </a:rPr>
              <a:t>://</a:t>
            </a:r>
            <a:r>
              <a:rPr lang="en-US" b="1" dirty="0" smtClean="0">
                <a:solidFill>
                  <a:srgbClr val="236FC7"/>
                </a:solidFill>
              </a:rPr>
              <a:t>dsg.neu.edu/projects </a:t>
            </a:r>
            <a:endParaRPr lang="en-US" b="1" i="1" dirty="0" smtClean="0">
              <a:solidFill>
                <a:srgbClr val="236FC7"/>
              </a:solidFill>
            </a:endParaRPr>
          </a:p>
          <a:p>
            <a:r>
              <a:rPr lang="en-US" sz="2800" dirty="0" smtClean="0">
                <a:solidFill>
                  <a:srgbClr val="26374B"/>
                </a:solidFill>
              </a:rPr>
              <a:t>Interviews </a:t>
            </a:r>
            <a:r>
              <a:rPr lang="en-US" sz="2800" dirty="0">
                <a:solidFill>
                  <a:srgbClr val="26374B"/>
                </a:solidFill>
              </a:rPr>
              <a:t>with Jewish Latin American Writers and </a:t>
            </a:r>
            <a:r>
              <a:rPr lang="en-US" sz="2800" dirty="0" smtClean="0">
                <a:solidFill>
                  <a:srgbClr val="26374B"/>
                </a:solidFill>
              </a:rPr>
              <a:t>Artists</a:t>
            </a:r>
          </a:p>
          <a:p>
            <a:r>
              <a:rPr lang="en-US" sz="2800" dirty="0" smtClean="0">
                <a:solidFill>
                  <a:srgbClr val="26374B"/>
                </a:solidFill>
              </a:rPr>
              <a:t>Picturing the World Gallery</a:t>
            </a:r>
          </a:p>
          <a:p>
            <a:r>
              <a:rPr lang="en-US" sz="2800" dirty="0" smtClean="0">
                <a:solidFill>
                  <a:srgbClr val="26374B"/>
                </a:solidFill>
              </a:rPr>
              <a:t>A </a:t>
            </a:r>
            <a:r>
              <a:rPr lang="en-US" sz="2800" dirty="0">
                <a:solidFill>
                  <a:srgbClr val="26374B"/>
                </a:solidFill>
              </a:rPr>
              <a:t>Proud Past: A History of Boston-</a:t>
            </a:r>
            <a:r>
              <a:rPr lang="en-US" sz="2800" dirty="0" err="1">
                <a:solidFill>
                  <a:srgbClr val="26374B"/>
                </a:solidFill>
              </a:rPr>
              <a:t>Bouvé</a:t>
            </a:r>
            <a:r>
              <a:rPr lang="en-US" sz="2800" dirty="0">
                <a:solidFill>
                  <a:srgbClr val="26374B"/>
                </a:solidFill>
              </a:rPr>
              <a:t> College, </a:t>
            </a:r>
            <a:r>
              <a:rPr lang="en-US" sz="2800" dirty="0" smtClean="0">
                <a:solidFill>
                  <a:srgbClr val="26374B"/>
                </a:solidFill>
              </a:rPr>
              <a:t>1913-1981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82881" y="4380989"/>
            <a:ext cx="4859383" cy="224027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1700" b="1" dirty="0" smtClean="0">
                <a:solidFill>
                  <a:srgbClr val="26374B"/>
                </a:solidFill>
              </a:rPr>
              <a:t>In Development</a:t>
            </a:r>
          </a:p>
          <a:p>
            <a:r>
              <a:rPr lang="en-US" sz="1700" dirty="0" smtClean="0">
                <a:solidFill>
                  <a:srgbClr val="26374B"/>
                </a:solidFill>
              </a:rPr>
              <a:t>The Catskills Institute</a:t>
            </a:r>
          </a:p>
          <a:p>
            <a:r>
              <a:rPr lang="en-US" sz="1700" dirty="0" smtClean="0">
                <a:solidFill>
                  <a:srgbClr val="26374B"/>
                </a:solidFill>
              </a:rPr>
              <a:t>Holocaust Awareness Week Programming</a:t>
            </a:r>
          </a:p>
          <a:p>
            <a:r>
              <a:rPr lang="en-US" sz="1700" dirty="0" smtClean="0">
                <a:solidFill>
                  <a:srgbClr val="26374B"/>
                </a:solidFill>
              </a:rPr>
              <a:t>Spectrum Literary Magazine</a:t>
            </a:r>
          </a:p>
          <a:p>
            <a:r>
              <a:rPr lang="en-US" sz="1700" dirty="0" smtClean="0">
                <a:solidFill>
                  <a:srgbClr val="26374B"/>
                </a:solidFill>
              </a:rPr>
              <a:t>DMC Studios Student Work Showcase</a:t>
            </a:r>
          </a:p>
          <a:p>
            <a:r>
              <a:rPr lang="en-US" sz="1700" dirty="0" smtClean="0">
                <a:solidFill>
                  <a:srgbClr val="26374B"/>
                </a:solidFill>
              </a:rPr>
              <a:t>United South End Settlements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0" y="4367926"/>
            <a:ext cx="4598128" cy="21488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1700" b="1" dirty="0" smtClean="0">
                <a:solidFill>
                  <a:srgbClr val="26374B"/>
                </a:solidFill>
              </a:rPr>
              <a:t>New Projects Projected for 2016</a:t>
            </a:r>
          </a:p>
          <a:p>
            <a:r>
              <a:rPr lang="en-US" sz="1700" dirty="0" smtClean="0">
                <a:solidFill>
                  <a:srgbClr val="26374B"/>
                </a:solidFill>
              </a:rPr>
              <a:t>Dominican Prayer Book</a:t>
            </a:r>
          </a:p>
          <a:p>
            <a:r>
              <a:rPr lang="en-US" sz="1700" dirty="0" smtClean="0">
                <a:solidFill>
                  <a:srgbClr val="26374B"/>
                </a:solidFill>
              </a:rPr>
              <a:t>The Civil Rights and Restorative Justice Project</a:t>
            </a:r>
          </a:p>
          <a:p>
            <a:r>
              <a:rPr lang="en-US" sz="1700" dirty="0" smtClean="0">
                <a:solidFill>
                  <a:srgbClr val="26374B"/>
                </a:solidFill>
              </a:rPr>
              <a:t>The Early Black Boston Digital Almanac </a:t>
            </a:r>
          </a:p>
          <a:p>
            <a:r>
              <a:rPr lang="en-US" sz="1700" dirty="0" smtClean="0">
                <a:solidFill>
                  <a:srgbClr val="26374B"/>
                </a:solidFill>
              </a:rPr>
              <a:t>The Early Caribbean Digital Archive</a:t>
            </a:r>
          </a:p>
          <a:p>
            <a:r>
              <a:rPr lang="en-US" sz="1700" dirty="0" smtClean="0">
                <a:solidFill>
                  <a:srgbClr val="26374B"/>
                </a:solidFill>
              </a:rPr>
              <a:t>African American Institute Archives</a:t>
            </a:r>
          </a:p>
          <a:p>
            <a:r>
              <a:rPr lang="en-US" sz="1700" dirty="0" smtClean="0">
                <a:solidFill>
                  <a:srgbClr val="26374B"/>
                </a:solidFill>
              </a:rPr>
              <a:t>Thoreau’s Journal Drawings</a:t>
            </a:r>
            <a:endParaRPr lang="en-US" sz="1700" dirty="0">
              <a:solidFill>
                <a:srgbClr val="26374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033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1" y="5764295"/>
            <a:ext cx="5401087" cy="662129"/>
          </a:xfrm>
          <a:prstGeom prst="rect">
            <a:avLst/>
          </a:prstGeom>
          <a:ln>
            <a:noFill/>
          </a:ln>
        </p:spPr>
      </p:pic>
      <p:sp>
        <p:nvSpPr>
          <p:cNvPr id="11" name="TextBox 10"/>
          <p:cNvSpPr txBox="1"/>
          <p:nvPr/>
        </p:nvSpPr>
        <p:spPr>
          <a:xfrm>
            <a:off x="-209643" y="6222144"/>
            <a:ext cx="5139765" cy="665740"/>
          </a:xfrm>
          <a:prstGeom prst="rect">
            <a:avLst/>
          </a:prstGeom>
          <a:noFill/>
          <a:ln>
            <a:noFill/>
          </a:ln>
        </p:spPr>
        <p:txBody>
          <a:bodyPr wrap="square" lIns="329104" tIns="164551" rIns="329104" bIns="164551" numCol="1" rtlCol="0" anchor="ctr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000" dirty="0" err="1" smtClean="0">
                <a:solidFill>
                  <a:srgbClr val="236FC7"/>
                </a:solidFill>
                <a:latin typeface="Gotham Book"/>
                <a:cs typeface="Gotham Book"/>
              </a:rPr>
              <a:t>repository.library.northeastern.edu</a:t>
            </a:r>
            <a:endParaRPr lang="en-US" sz="2000" dirty="0" smtClean="0">
              <a:solidFill>
                <a:srgbClr val="236FC7"/>
              </a:solidFill>
              <a:latin typeface="Gotham Book"/>
              <a:cs typeface="Gotham Book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641093" y="374338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602942" y="5848195"/>
            <a:ext cx="3772646" cy="1039689"/>
          </a:xfrm>
          <a:prstGeom prst="rect">
            <a:avLst/>
          </a:prstGeom>
          <a:noFill/>
          <a:ln>
            <a:noFill/>
          </a:ln>
        </p:spPr>
        <p:txBody>
          <a:bodyPr wrap="square" lIns="329104" tIns="164551" rIns="329104" bIns="164551" numCol="1" rtlCol="0" anchor="ctr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US" sz="1400" dirty="0" smtClean="0">
                <a:solidFill>
                  <a:srgbClr val="26374B"/>
                </a:solidFill>
                <a:latin typeface="Gotham Book"/>
                <a:cs typeface="Gotham Book"/>
              </a:rPr>
              <a:t>Sarah Sweeney</a:t>
            </a:r>
          </a:p>
          <a:p>
            <a:pPr algn="r">
              <a:lnSpc>
                <a:spcPct val="110000"/>
              </a:lnSpc>
            </a:pPr>
            <a:r>
              <a:rPr lang="en-US" sz="1400" dirty="0" smtClean="0">
                <a:solidFill>
                  <a:srgbClr val="26374B"/>
                </a:solidFill>
                <a:latin typeface="Gotham Book"/>
                <a:cs typeface="Gotham Book"/>
              </a:rPr>
              <a:t>Digital Repository Manager</a:t>
            </a:r>
          </a:p>
          <a:p>
            <a:pPr algn="r">
              <a:lnSpc>
                <a:spcPct val="110000"/>
              </a:lnSpc>
            </a:pPr>
            <a:r>
              <a:rPr lang="en-US" sz="1400" dirty="0" smtClean="0">
                <a:solidFill>
                  <a:srgbClr val="26374B"/>
                </a:solidFill>
                <a:latin typeface="Gotham Book"/>
                <a:cs typeface="Gotham Book"/>
              </a:rPr>
              <a:t>Northeastern University Library</a:t>
            </a:r>
            <a:endParaRPr lang="en-US" sz="1400" dirty="0">
              <a:solidFill>
                <a:srgbClr val="26374B"/>
              </a:solidFill>
              <a:latin typeface="Gotham Book"/>
              <a:cs typeface="Gotham Book"/>
            </a:endParaRPr>
          </a:p>
        </p:txBody>
      </p:sp>
      <p:sp>
        <p:nvSpPr>
          <p:cNvPr id="7" name="Subtitle 2"/>
          <p:cNvSpPr txBox="1">
            <a:spLocks/>
          </p:cNvSpPr>
          <p:nvPr/>
        </p:nvSpPr>
        <p:spPr>
          <a:xfrm>
            <a:off x="218043" y="1829059"/>
            <a:ext cx="2145492" cy="217856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2700" b="1" i="1" dirty="0" smtClean="0">
                <a:solidFill>
                  <a:srgbClr val="202F3E"/>
                </a:solidFill>
              </a:rPr>
              <a:t>DSG</a:t>
            </a:r>
          </a:p>
          <a:p>
            <a:pPr algn="r"/>
            <a:endParaRPr lang="en-US" sz="1800" b="1" i="1" dirty="0" smtClean="0">
              <a:solidFill>
                <a:srgbClr val="202F3E"/>
              </a:solidFill>
            </a:endParaRPr>
          </a:p>
          <a:p>
            <a:pPr algn="r"/>
            <a:r>
              <a:rPr lang="en-US" sz="2700" b="1" i="1" dirty="0" smtClean="0">
                <a:solidFill>
                  <a:srgbClr val="202F3E"/>
                </a:solidFill>
              </a:rPr>
              <a:t>Resources</a:t>
            </a:r>
          </a:p>
          <a:p>
            <a:pPr algn="r"/>
            <a:endParaRPr lang="en-US" sz="1800" b="1" i="1" dirty="0" smtClean="0">
              <a:solidFill>
                <a:srgbClr val="202F3E"/>
              </a:solidFill>
            </a:endParaRPr>
          </a:p>
          <a:p>
            <a:pPr algn="r"/>
            <a:r>
              <a:rPr lang="en-US" sz="2700" b="1" i="1" dirty="0" smtClean="0">
                <a:solidFill>
                  <a:srgbClr val="202F3E"/>
                </a:solidFill>
              </a:rPr>
              <a:t>Contact</a:t>
            </a:r>
            <a:endParaRPr lang="en-US" sz="2700" b="1" i="1" dirty="0">
              <a:solidFill>
                <a:srgbClr val="202F3E"/>
              </a:solidFill>
            </a:endParaRPr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2551815" y="1829059"/>
            <a:ext cx="6294473" cy="2178560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700" b="1" i="1" dirty="0" smtClean="0">
                <a:solidFill>
                  <a:srgbClr val="236FC7"/>
                </a:solidFill>
              </a:rPr>
              <a:t>http://</a:t>
            </a:r>
            <a:r>
              <a:rPr lang="en-US" sz="2700" b="1" i="1" dirty="0" err="1" smtClean="0">
                <a:solidFill>
                  <a:srgbClr val="236FC7"/>
                </a:solidFill>
              </a:rPr>
              <a:t>dsg.northeastern.edu</a:t>
            </a:r>
            <a:endParaRPr lang="en-US" sz="2700" b="1" i="1" dirty="0" smtClean="0">
              <a:solidFill>
                <a:srgbClr val="236FC7"/>
              </a:solidFill>
            </a:endParaRPr>
          </a:p>
          <a:p>
            <a:pPr marL="0" indent="0">
              <a:buNone/>
            </a:pPr>
            <a:endParaRPr lang="en-US" sz="1800" i="1" dirty="0" smtClean="0">
              <a:solidFill>
                <a:srgbClr val="202F3E"/>
              </a:solidFill>
            </a:endParaRPr>
          </a:p>
          <a:p>
            <a:pPr marL="0" indent="0">
              <a:buNone/>
            </a:pPr>
            <a:r>
              <a:rPr lang="en-US" sz="2700" b="1" i="1" dirty="0">
                <a:solidFill>
                  <a:srgbClr val="236FC7"/>
                </a:solidFill>
              </a:rPr>
              <a:t>http://</a:t>
            </a:r>
            <a:r>
              <a:rPr lang="en-US" sz="2700" b="1" i="1" dirty="0" smtClean="0">
                <a:solidFill>
                  <a:srgbClr val="236FC7"/>
                </a:solidFill>
              </a:rPr>
              <a:t>dsg.neu.edu/drs-project-toolkit</a:t>
            </a:r>
          </a:p>
          <a:p>
            <a:pPr marL="0" indent="0">
              <a:buNone/>
            </a:pPr>
            <a:endParaRPr lang="en-US" sz="1800" i="1" dirty="0" smtClean="0">
              <a:solidFill>
                <a:srgbClr val="202F3E"/>
              </a:solidFill>
            </a:endParaRPr>
          </a:p>
          <a:p>
            <a:pPr marL="0" indent="0">
              <a:buNone/>
            </a:pPr>
            <a:r>
              <a:rPr lang="en-US" sz="2700" i="1" dirty="0" err="1" smtClean="0">
                <a:solidFill>
                  <a:srgbClr val="236FC7"/>
                </a:solidFill>
              </a:rPr>
              <a:t>sj.sweeney@</a:t>
            </a:r>
            <a:r>
              <a:rPr lang="en-US" sz="2700" i="1" dirty="0" err="1">
                <a:solidFill>
                  <a:srgbClr val="236FC7"/>
                </a:solidFill>
              </a:rPr>
              <a:t>neu.edu</a:t>
            </a:r>
            <a:endParaRPr lang="en-US" sz="2700" i="1" dirty="0">
              <a:solidFill>
                <a:srgbClr val="236FC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4705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-104504" y="5916287"/>
            <a:ext cx="6218555" cy="941713"/>
          </a:xfrm>
          <a:prstGeom prst="rect">
            <a:avLst/>
          </a:prstGeom>
          <a:noFill/>
          <a:ln>
            <a:noFill/>
          </a:ln>
        </p:spPr>
        <p:txBody>
          <a:bodyPr wrap="square" lIns="329104" tIns="164551" rIns="329104" bIns="164551" numCol="1" rtlCol="0" anchor="ctr">
            <a:spAutoFit/>
          </a:bodyPr>
          <a:lstStyle/>
          <a:p>
            <a:pPr>
              <a:lnSpc>
                <a:spcPct val="110000"/>
              </a:lnSpc>
            </a:pPr>
            <a:r>
              <a:rPr lang="en-US" sz="3600" dirty="0">
                <a:solidFill>
                  <a:srgbClr val="26374B"/>
                </a:solidFill>
                <a:latin typeface="Gotham Book"/>
                <a:cs typeface="Gotham Book"/>
              </a:rPr>
              <a:t>CERES: Exhibit Toolkit</a:t>
            </a:r>
            <a:endParaRPr lang="en-US" sz="3600" dirty="0" smtClean="0">
              <a:solidFill>
                <a:srgbClr val="26374B"/>
              </a:solidFill>
              <a:latin typeface="Gotham Book"/>
              <a:cs typeface="Gotham Book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641093" y="374338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602942" y="5848195"/>
            <a:ext cx="3772646" cy="1039689"/>
          </a:xfrm>
          <a:prstGeom prst="rect">
            <a:avLst/>
          </a:prstGeom>
          <a:noFill/>
          <a:ln>
            <a:noFill/>
          </a:ln>
        </p:spPr>
        <p:txBody>
          <a:bodyPr wrap="square" lIns="329104" tIns="164551" rIns="329104" bIns="164551" numCol="1" rtlCol="0" anchor="ctr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US" sz="1400" dirty="0" smtClean="0">
                <a:solidFill>
                  <a:srgbClr val="26374B"/>
                </a:solidFill>
                <a:latin typeface="Gotham Book"/>
                <a:cs typeface="Gotham Book"/>
              </a:rPr>
              <a:t>Sarah Sweeney</a:t>
            </a:r>
          </a:p>
          <a:p>
            <a:pPr algn="r">
              <a:lnSpc>
                <a:spcPct val="110000"/>
              </a:lnSpc>
            </a:pPr>
            <a:r>
              <a:rPr lang="en-US" sz="1400" dirty="0" smtClean="0">
                <a:solidFill>
                  <a:srgbClr val="26374B"/>
                </a:solidFill>
                <a:latin typeface="Gotham Book"/>
                <a:cs typeface="Gotham Book"/>
              </a:rPr>
              <a:t>Digital Repository Manager</a:t>
            </a:r>
          </a:p>
          <a:p>
            <a:pPr algn="r">
              <a:lnSpc>
                <a:spcPct val="110000"/>
              </a:lnSpc>
            </a:pPr>
            <a:r>
              <a:rPr lang="en-US" sz="1400" dirty="0" smtClean="0">
                <a:solidFill>
                  <a:srgbClr val="26374B"/>
                </a:solidFill>
                <a:latin typeface="Gotham Book"/>
                <a:cs typeface="Gotham Book"/>
              </a:rPr>
              <a:t>Northeastern University Libraries</a:t>
            </a:r>
            <a:endParaRPr lang="en-US" sz="1400" dirty="0">
              <a:solidFill>
                <a:srgbClr val="26374B"/>
              </a:solidFill>
              <a:latin typeface="Gotham Book"/>
              <a:cs typeface="Gotham Book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4036" y="240855"/>
            <a:ext cx="6650699" cy="5591351"/>
          </a:xfrm>
          <a:prstGeom prst="rect">
            <a:avLst/>
          </a:prstGeom>
          <a:ln w="12700">
            <a:solidFill>
              <a:srgbClr val="26374B"/>
            </a:solidFill>
          </a:ln>
        </p:spPr>
      </p:pic>
    </p:spTree>
    <p:extLst>
      <p:ext uri="{BB962C8B-B14F-4D97-AF65-F5344CB8AC3E}">
        <p14:creationId xmlns:p14="http://schemas.microsoft.com/office/powerpoint/2010/main" val="317910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26374B"/>
                </a:solidFill>
              </a:rPr>
              <a:t>Architecture</a:t>
            </a:r>
            <a:endParaRPr lang="en-US" dirty="0">
              <a:solidFill>
                <a:srgbClr val="26374B"/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58535"/>
            <a:ext cx="8229600" cy="4009292"/>
          </a:xfrm>
        </p:spPr>
      </p:pic>
    </p:spTree>
    <p:extLst>
      <p:ext uri="{BB962C8B-B14F-4D97-AF65-F5344CB8AC3E}">
        <p14:creationId xmlns:p14="http://schemas.microsoft.com/office/powerpoint/2010/main" val="1028853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26374B"/>
                </a:solidFill>
              </a:rPr>
              <a:t>Features</a:t>
            </a:r>
            <a:endParaRPr lang="en-US" dirty="0">
              <a:solidFill>
                <a:srgbClr val="26374B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26374B"/>
                </a:solidFill>
              </a:rPr>
              <a:t>Faceted searching</a:t>
            </a:r>
          </a:p>
          <a:p>
            <a:r>
              <a:rPr lang="en-US" dirty="0" smtClean="0">
                <a:solidFill>
                  <a:srgbClr val="26374B"/>
                </a:solidFill>
              </a:rPr>
              <a:t>Collection and file browsing</a:t>
            </a:r>
          </a:p>
          <a:p>
            <a:r>
              <a:rPr lang="en-US" dirty="0">
                <a:solidFill>
                  <a:srgbClr val="26374B"/>
                </a:solidFill>
              </a:rPr>
              <a:t>F</a:t>
            </a:r>
            <a:r>
              <a:rPr lang="en-US" dirty="0" smtClean="0">
                <a:solidFill>
                  <a:srgbClr val="26374B"/>
                </a:solidFill>
              </a:rPr>
              <a:t>ile downloading</a:t>
            </a:r>
          </a:p>
          <a:p>
            <a:r>
              <a:rPr lang="en-US" dirty="0" smtClean="0">
                <a:solidFill>
                  <a:srgbClr val="26374B"/>
                </a:solidFill>
              </a:rPr>
              <a:t>Galleries</a:t>
            </a:r>
          </a:p>
          <a:p>
            <a:r>
              <a:rPr lang="en-US" dirty="0" smtClean="0">
                <a:solidFill>
                  <a:srgbClr val="26374B"/>
                </a:solidFill>
              </a:rPr>
              <a:t>Playlists</a:t>
            </a:r>
          </a:p>
          <a:p>
            <a:r>
              <a:rPr lang="en-US" dirty="0" smtClean="0">
                <a:solidFill>
                  <a:srgbClr val="26374B"/>
                </a:solidFill>
              </a:rPr>
              <a:t>Maps</a:t>
            </a:r>
          </a:p>
          <a:p>
            <a:r>
              <a:rPr lang="en-US" dirty="0" smtClean="0">
                <a:solidFill>
                  <a:srgbClr val="26374B"/>
                </a:solidFill>
              </a:rPr>
              <a:t>Timelines</a:t>
            </a:r>
            <a:endParaRPr lang="en-US" dirty="0">
              <a:solidFill>
                <a:srgbClr val="26374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0433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451" y="1384662"/>
            <a:ext cx="4585463" cy="4558937"/>
          </a:xfrm>
          <a:prstGeom prst="rect">
            <a:avLst/>
          </a:prstGeom>
          <a:ln w="12700">
            <a:solidFill>
              <a:srgbClr val="26374B"/>
            </a:solidFill>
          </a:ln>
        </p:spPr>
      </p:pic>
      <p:sp>
        <p:nvSpPr>
          <p:cNvPr id="11" name="Text Placeholder 10"/>
          <p:cNvSpPr>
            <a:spLocks noGrp="1"/>
          </p:cNvSpPr>
          <p:nvPr>
            <p:ph type="body" idx="1"/>
          </p:nvPr>
        </p:nvSpPr>
        <p:spPr>
          <a:xfrm>
            <a:off x="457200" y="59004"/>
            <a:ext cx="4040188" cy="639762"/>
          </a:xfrm>
        </p:spPr>
        <p:txBody>
          <a:bodyPr>
            <a:noAutofit/>
          </a:bodyPr>
          <a:lstStyle/>
          <a:p>
            <a:pPr algn="ctr"/>
            <a:r>
              <a:rPr lang="en-US" sz="2000" dirty="0" smtClean="0">
                <a:solidFill>
                  <a:srgbClr val="26374B"/>
                </a:solidFill>
                <a:latin typeface="Gotham Book" charset="0"/>
                <a:ea typeface="Gotham Book" charset="0"/>
                <a:cs typeface="Gotham Book" charset="0"/>
              </a:rPr>
              <a:t>Digital Repository Service</a:t>
            </a:r>
            <a:endParaRPr lang="en-US" sz="2000" dirty="0">
              <a:solidFill>
                <a:srgbClr val="26374B"/>
              </a:solidFill>
              <a:latin typeface="Gotham Book" charset="0"/>
              <a:ea typeface="Gotham Book" charset="0"/>
              <a:cs typeface="Gotham Book" charset="0"/>
            </a:endParaRP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3"/>
          </p:nvPr>
        </p:nvSpPr>
        <p:spPr>
          <a:xfrm>
            <a:off x="4645025" y="59004"/>
            <a:ext cx="4041775" cy="639762"/>
          </a:xfrm>
        </p:spPr>
        <p:txBody>
          <a:bodyPr>
            <a:normAutofit/>
          </a:bodyPr>
          <a:lstStyle/>
          <a:p>
            <a:pPr algn="ctr"/>
            <a:r>
              <a:rPr lang="en-US" sz="2000" dirty="0" smtClean="0">
                <a:solidFill>
                  <a:srgbClr val="26374B"/>
                </a:solidFill>
                <a:latin typeface="Gotham Book" charset="0"/>
                <a:ea typeface="Gotham Book" charset="0"/>
                <a:cs typeface="Gotham Book" charset="0"/>
              </a:rPr>
              <a:t>Picturing The World</a:t>
            </a:r>
          </a:p>
        </p:txBody>
      </p:sp>
      <p:pic>
        <p:nvPicPr>
          <p:cNvPr id="16" name="Picture 15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8906" y="1626325"/>
            <a:ext cx="4762329" cy="4003767"/>
          </a:xfrm>
          <a:prstGeom prst="rect">
            <a:avLst/>
          </a:prstGeom>
          <a:ln w="12700">
            <a:solidFill>
              <a:srgbClr val="26374B"/>
            </a:solidFill>
          </a:ln>
        </p:spPr>
      </p:pic>
      <p:sp>
        <p:nvSpPr>
          <p:cNvPr id="2" name="TextBox 1"/>
          <p:cNvSpPr txBox="1"/>
          <p:nvPr/>
        </p:nvSpPr>
        <p:spPr>
          <a:xfrm>
            <a:off x="4701540" y="692332"/>
            <a:ext cx="44424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236FC7"/>
                </a:solidFill>
              </a:rPr>
              <a:t>http://</a:t>
            </a:r>
            <a:r>
              <a:rPr lang="en-US" sz="2000" b="1" dirty="0" smtClean="0">
                <a:solidFill>
                  <a:srgbClr val="236FC7"/>
                </a:solidFill>
              </a:rPr>
              <a:t>arader.library.northeastern.edu </a:t>
            </a:r>
            <a:endParaRPr lang="en-US" sz="2000" b="1" dirty="0">
              <a:solidFill>
                <a:srgbClr val="236FC7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695935"/>
            <a:ext cx="47897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236FC7"/>
                </a:solidFill>
              </a:rPr>
              <a:t>https://</a:t>
            </a:r>
            <a:r>
              <a:rPr lang="en-US" sz="2000" b="1" dirty="0" err="1" smtClean="0">
                <a:solidFill>
                  <a:srgbClr val="236FC7"/>
                </a:solidFill>
              </a:rPr>
              <a:t>repository.library.northeastern.edu</a:t>
            </a:r>
            <a:endParaRPr lang="en-US" sz="2000" b="1" dirty="0">
              <a:solidFill>
                <a:srgbClr val="236FC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8046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26374B"/>
                </a:solidFill>
              </a:rPr>
              <a:t>Discovery</a:t>
            </a:r>
            <a:endParaRPr lang="en-US" dirty="0">
              <a:solidFill>
                <a:srgbClr val="26374B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457200" y="957601"/>
            <a:ext cx="4040188" cy="639762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26374B"/>
                </a:solidFill>
              </a:rPr>
              <a:t>Search</a:t>
            </a:r>
            <a:endParaRPr lang="en-US" dirty="0">
              <a:solidFill>
                <a:srgbClr val="26374B"/>
              </a:solidFill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"/>
          </p:nvPr>
        </p:nvSpPr>
        <p:spPr>
          <a:xfrm>
            <a:off x="4645025" y="957601"/>
            <a:ext cx="4041775" cy="639762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26374B"/>
                </a:solidFill>
              </a:rPr>
              <a:t>Browse</a:t>
            </a:r>
            <a:endParaRPr lang="en-US" dirty="0">
              <a:solidFill>
                <a:srgbClr val="26374B"/>
              </a:solidFill>
            </a:endParaRPr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sz="quarter" idx="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43"/>
          <a:stretch/>
        </p:blipFill>
        <p:spPr>
          <a:xfrm>
            <a:off x="4755699" y="1618879"/>
            <a:ext cx="4016822" cy="4345468"/>
          </a:xfrm>
          <a:ln w="12700">
            <a:solidFill>
              <a:srgbClr val="26374B"/>
            </a:solidFill>
          </a:ln>
        </p:spPr>
      </p:pic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15"/>
          <a:stretch/>
        </p:blipFill>
        <p:spPr>
          <a:xfrm>
            <a:off x="228600" y="1619744"/>
            <a:ext cx="4214813" cy="4052393"/>
          </a:xfrm>
          <a:ln w="12700">
            <a:solidFill>
              <a:srgbClr val="26374B"/>
            </a:solidFill>
          </a:ln>
        </p:spPr>
      </p:pic>
    </p:spTree>
    <p:extLst>
      <p:ext uri="{BB962C8B-B14F-4D97-AF65-F5344CB8AC3E}">
        <p14:creationId xmlns:p14="http://schemas.microsoft.com/office/powerpoint/2010/main" val="449519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26374B"/>
                </a:solidFill>
              </a:rPr>
              <a:t>Custom Gallery</a:t>
            </a:r>
            <a:endParaRPr lang="en-US" dirty="0">
              <a:solidFill>
                <a:srgbClr val="26374B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3786" y="1193521"/>
            <a:ext cx="4523259" cy="5401280"/>
          </a:xfrm>
          <a:ln w="12700">
            <a:solidFill>
              <a:srgbClr val="26374B"/>
            </a:solidFill>
          </a:ln>
        </p:spPr>
      </p:pic>
    </p:spTree>
    <p:extLst>
      <p:ext uri="{BB962C8B-B14F-4D97-AF65-F5344CB8AC3E}">
        <p14:creationId xmlns:p14="http://schemas.microsoft.com/office/powerpoint/2010/main" val="1169046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26374B"/>
                </a:solidFill>
              </a:rPr>
              <a:t>Playlist</a:t>
            </a:r>
            <a:endParaRPr lang="en-US" dirty="0">
              <a:solidFill>
                <a:srgbClr val="26374B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773"/>
          <a:stretch/>
        </p:blipFill>
        <p:spPr>
          <a:xfrm>
            <a:off x="840985" y="1195248"/>
            <a:ext cx="7472322" cy="5101047"/>
          </a:xfrm>
          <a:ln w="12700">
            <a:solidFill>
              <a:srgbClr val="26374B"/>
            </a:solidFill>
          </a:ln>
        </p:spPr>
      </p:pic>
    </p:spTree>
    <p:extLst>
      <p:ext uri="{BB962C8B-B14F-4D97-AF65-F5344CB8AC3E}">
        <p14:creationId xmlns:p14="http://schemas.microsoft.com/office/powerpoint/2010/main" val="608053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26374B"/>
                </a:solidFill>
              </a:rPr>
              <a:t>Timeline</a:t>
            </a:r>
            <a:endParaRPr lang="en-US" dirty="0">
              <a:solidFill>
                <a:srgbClr val="26374B"/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945" y="1181100"/>
            <a:ext cx="7380141" cy="5499687"/>
          </a:xfrm>
          <a:ln w="12700">
            <a:solidFill>
              <a:srgbClr val="26374B"/>
            </a:solidFill>
          </a:ln>
        </p:spPr>
      </p:pic>
    </p:spTree>
    <p:extLst>
      <p:ext uri="{BB962C8B-B14F-4D97-AF65-F5344CB8AC3E}">
        <p14:creationId xmlns:p14="http://schemas.microsoft.com/office/powerpoint/2010/main" val="181572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RS">
  <a:themeElements>
    <a:clrScheme name="DR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1133</TotalTime>
  <Words>163</Words>
  <Application>Microsoft Macintosh PowerPoint</Application>
  <PresentationFormat>On-screen Show (4:3)</PresentationFormat>
  <Paragraphs>64</Paragraphs>
  <Slides>12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Calibri</vt:lpstr>
      <vt:lpstr>Gotham Book</vt:lpstr>
      <vt:lpstr>Arial</vt:lpstr>
      <vt:lpstr>DRS</vt:lpstr>
      <vt:lpstr>PowerPoint Presentation</vt:lpstr>
      <vt:lpstr>PowerPoint Presentation</vt:lpstr>
      <vt:lpstr>Architecture</vt:lpstr>
      <vt:lpstr>Features</vt:lpstr>
      <vt:lpstr>PowerPoint Presentation</vt:lpstr>
      <vt:lpstr>Discovery</vt:lpstr>
      <vt:lpstr>Custom Gallery</vt:lpstr>
      <vt:lpstr>Playlist</vt:lpstr>
      <vt:lpstr>Timeline</vt:lpstr>
      <vt:lpstr>Map</vt:lpstr>
      <vt:lpstr>Sites</vt:lpstr>
      <vt:lpstr>PowerPoint Presentation</vt:lpstr>
    </vt:vector>
  </TitlesOfParts>
  <Company>Northeastern University</Company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Sarah Sweeney</dc:creator>
  <cp:lastModifiedBy>Sweeney, Sarah</cp:lastModifiedBy>
  <cp:revision>38</cp:revision>
  <dcterms:created xsi:type="dcterms:W3CDTF">2015-09-24T13:39:02Z</dcterms:created>
  <dcterms:modified xsi:type="dcterms:W3CDTF">2016-05-20T13:55:58Z</dcterms:modified>
</cp:coreProperties>
</file>

<file path=docProps/thumbnail.jpeg>
</file>